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 Mono"/>
      <p:regular r:id="rId25"/>
      <p:bold r:id="rId26"/>
      <p:italic r:id="rId27"/>
      <p:boldItalic r:id="rId28"/>
    </p:embeddedFont>
    <p:embeddedFont>
      <p:font typeface="Comfortaa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bold.fntdata"/><Relationship Id="rId25" Type="http://schemas.openxmlformats.org/officeDocument/2006/relationships/font" Target="fonts/RobotoMono-regular.fntdata"/><Relationship Id="rId28" Type="http://schemas.openxmlformats.org/officeDocument/2006/relationships/font" Target="fonts/RobotoMono-boldItalic.fntdata"/><Relationship Id="rId27" Type="http://schemas.openxmlformats.org/officeDocument/2006/relationships/font" Target="fonts/Roboto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omforta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Comforta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b4f1489e8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b4f1489e8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2a24602aa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62a24602a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6b4f1489e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6b4f1489e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62a24602a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62a24602a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62a24602aa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62a24602aa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6b4f1489e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6b4f1489e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6b4f1489e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6b4f1489e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6b4f1489e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6b4f1489e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6b4f1489e8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6b4f1489e8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6b4f1489e8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6b4f1489e8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6b4f1489e8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6b4f1489e8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b4f1489e8_3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b4f1489e8_3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b4f1489e8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b4f1489e8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b4f1489e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b4f1489e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2a24602a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2a24602a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2a24602aa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62a24602aa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6b4f1489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6b4f1489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6b4f1489e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6b4f1489e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1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955500" y="138375"/>
            <a:ext cx="355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latin typeface="Comfortaa"/>
                <a:ea typeface="Comfortaa"/>
                <a:cs typeface="Comfortaa"/>
                <a:sym typeface="Comfortaa"/>
              </a:rPr>
              <a:t>Utilidades (utils</a:t>
            </a:r>
            <a:r>
              <a:rPr lang="es-419" sz="3000">
                <a:latin typeface="Comfortaa"/>
                <a:ea typeface="Comfortaa"/>
                <a:cs typeface="Comfortaa"/>
                <a:sym typeface="Comfortaa"/>
              </a:rPr>
              <a:t>)</a:t>
            </a:r>
            <a:r>
              <a:rPr lang="es-419" sz="4000">
                <a:latin typeface="Comfortaa"/>
                <a:ea typeface="Comfortaa"/>
                <a:cs typeface="Comfortaa"/>
                <a:sym typeface="Comfortaa"/>
              </a:rPr>
              <a:t> : </a:t>
            </a:r>
            <a:endParaRPr/>
          </a:p>
        </p:txBody>
      </p:sp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4508700" y="71350"/>
            <a:ext cx="4635300" cy="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Complementa el sistema con funciones auxiliares</a:t>
            </a:r>
            <a:endParaRPr sz="2300"/>
          </a:p>
        </p:txBody>
      </p:sp>
      <p:cxnSp>
        <p:nvCxnSpPr>
          <p:cNvPr id="142" name="Google Shape;142;p22"/>
          <p:cNvCxnSpPr/>
          <p:nvPr/>
        </p:nvCxnSpPr>
        <p:spPr>
          <a:xfrm flipH="1" rot="10800000">
            <a:off x="1104775" y="711075"/>
            <a:ext cx="2731500" cy="10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22"/>
          <p:cNvSpPr txBox="1"/>
          <p:nvPr/>
        </p:nvSpPr>
        <p:spPr>
          <a:xfrm>
            <a:off x="132600" y="1504050"/>
            <a:ext cx="238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generador_id.py</a:t>
            </a:r>
            <a:endParaRPr sz="2000"/>
          </a:p>
        </p:txBody>
      </p:sp>
      <p:cxnSp>
        <p:nvCxnSpPr>
          <p:cNvPr id="144" name="Google Shape;144;p22"/>
          <p:cNvCxnSpPr/>
          <p:nvPr/>
        </p:nvCxnSpPr>
        <p:spPr>
          <a:xfrm flipH="1" rot="10800000">
            <a:off x="188700" y="2073475"/>
            <a:ext cx="8690400" cy="210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22"/>
          <p:cNvCxnSpPr/>
          <p:nvPr/>
        </p:nvCxnSpPr>
        <p:spPr>
          <a:xfrm>
            <a:off x="2835925" y="1398400"/>
            <a:ext cx="0" cy="35121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22"/>
          <p:cNvSpPr txBox="1"/>
          <p:nvPr/>
        </p:nvSpPr>
        <p:spPr>
          <a:xfrm>
            <a:off x="3015300" y="1504050"/>
            <a:ext cx="238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persistencia</a:t>
            </a: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.py</a:t>
            </a:r>
            <a:endParaRPr/>
          </a:p>
        </p:txBody>
      </p:sp>
      <p:cxnSp>
        <p:nvCxnSpPr>
          <p:cNvPr id="147" name="Google Shape;147;p22"/>
          <p:cNvCxnSpPr/>
          <p:nvPr/>
        </p:nvCxnSpPr>
        <p:spPr>
          <a:xfrm>
            <a:off x="5793750" y="1398400"/>
            <a:ext cx="0" cy="35121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2"/>
          <p:cNvSpPr txBox="1"/>
          <p:nvPr/>
        </p:nvSpPr>
        <p:spPr>
          <a:xfrm>
            <a:off x="6185400" y="1504050"/>
            <a:ext cx="2786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notificador.py</a:t>
            </a:r>
            <a:endParaRPr sz="2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188700" y="2387075"/>
            <a:ext cx="25734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lang="es-419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enera IDs únicos para evitar confusión.</a:t>
            </a:r>
            <a:endParaRPr sz="17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0" name="Google Shape;150;p22"/>
          <p:cNvSpPr txBox="1"/>
          <p:nvPr/>
        </p:nvSpPr>
        <p:spPr>
          <a:xfrm>
            <a:off x="2932225" y="2387075"/>
            <a:ext cx="27864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Maneja lectura y escritura de los archivos.</a:t>
            </a:r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5868875" y="2387075"/>
            <a:ext cx="29250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Sistema básico de mensajes (posibilidad de expandirlo a correos o alertas reales).</a:t>
            </a:r>
            <a:endParaRPr/>
          </a:p>
        </p:txBody>
      </p:sp>
      <p:pic>
        <p:nvPicPr>
          <p:cNvPr id="152" name="Google Shape;152;p22" title="imagen_gestion_turnos.jf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12800" cy="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744925" y="361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latin typeface="Comfortaa"/>
                <a:ea typeface="Comfortaa"/>
                <a:cs typeface="Comfortaa"/>
                <a:sym typeface="Comfortaa"/>
              </a:rPr>
              <a:t>Datos: Almacenados en JSON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744925" y="2127150"/>
            <a:ext cx="2638500" cy="8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Ejemplo de datos guardados</a:t>
            </a:r>
            <a:endParaRPr/>
          </a:p>
        </p:txBody>
      </p:sp>
      <p:pic>
        <p:nvPicPr>
          <p:cNvPr id="159" name="Google Shape;159;p23" title="Captura de pantalla (2940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0350" y="1152475"/>
            <a:ext cx="4343400" cy="3562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Google Shape;160;p23"/>
          <p:cNvCxnSpPr/>
          <p:nvPr/>
        </p:nvCxnSpPr>
        <p:spPr>
          <a:xfrm flipH="1" rot="10800000">
            <a:off x="744925" y="798125"/>
            <a:ext cx="5655900" cy="339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1" name="Google Shape;161;p23" title="imagen_gestion_turnos.jf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712800" cy="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8144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>
                <a:latin typeface="Comfortaa"/>
                <a:ea typeface="Comfortaa"/>
                <a:cs typeface="Comfortaa"/>
                <a:sym typeface="Comfortaa"/>
              </a:rPr>
              <a:t>Cómo se usó Strategy </a:t>
            </a:r>
            <a:r>
              <a:rPr lang="es-419" sz="4000"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/>
          </a:p>
        </p:txBody>
      </p:sp>
      <p:sp>
        <p:nvSpPr>
          <p:cNvPr id="167" name="Google Shape;167;p24"/>
          <p:cNvSpPr txBox="1"/>
          <p:nvPr>
            <p:ph idx="1" type="body"/>
          </p:nvPr>
        </p:nvSpPr>
        <p:spPr>
          <a:xfrm>
            <a:off x="237875" y="973150"/>
            <a:ext cx="8293200" cy="29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500">
                <a:solidFill>
                  <a:schemeClr val="dk1"/>
                </a:solidFill>
              </a:rPr>
              <a:t> </a:t>
            </a:r>
            <a:r>
              <a:rPr lang="es-419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Permite </a:t>
            </a:r>
            <a:r>
              <a:rPr b="1" lang="es-419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definir una familia de algoritmos</a:t>
            </a:r>
            <a:r>
              <a:rPr lang="es-419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encapsularlos y hacerlos intercambiables. </a:t>
            </a:r>
            <a:endParaRPr sz="2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En este caso, fue ideal para realizar de </a:t>
            </a:r>
            <a:r>
              <a:rPr i="1" lang="es-419" sz="2500" u="sng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distintas formas</a:t>
            </a:r>
            <a:r>
              <a:rPr lang="es-419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una </a:t>
            </a:r>
            <a:r>
              <a:rPr b="1" lang="es-419" sz="2500" u="sng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misma tarea</a:t>
            </a:r>
            <a:r>
              <a:rPr lang="es-419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, sin tener que modificar el código principal</a:t>
            </a:r>
            <a:endParaRPr sz="2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Se aplica en el módulo de </a:t>
            </a:r>
            <a:r>
              <a:rPr b="1" lang="es-419" sz="2500" u="sng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notificaciones</a:t>
            </a:r>
            <a:r>
              <a:rPr lang="es-419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 En lugar de codificar directamente si se envía por email, SMS o consola, se define una </a:t>
            </a:r>
            <a:r>
              <a:rPr b="1" lang="es-419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estrategia de notificación</a:t>
            </a:r>
            <a:r>
              <a:rPr lang="es-419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que se puede cambiar fácilmente.</a:t>
            </a:r>
            <a:endParaRPr sz="2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5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68" name="Google Shape;168;p24"/>
          <p:cNvCxnSpPr/>
          <p:nvPr/>
        </p:nvCxnSpPr>
        <p:spPr>
          <a:xfrm flipH="1" rot="10800000">
            <a:off x="983975" y="572700"/>
            <a:ext cx="5347200" cy="423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" name="Google Shape;169;p24"/>
          <p:cNvSpPr txBox="1"/>
          <p:nvPr/>
        </p:nvSpPr>
        <p:spPr>
          <a:xfrm>
            <a:off x="187950" y="3027725"/>
            <a:ext cx="8768100" cy="20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Ventajas en la app</a:t>
            </a:r>
            <a:endParaRPr b="1"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Extensible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: A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gregamos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nuevas formas de notificar sin tocar el resto del programa.</a:t>
            </a:r>
            <a:b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Abierto/Cerrado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: se cumple el principio SOLID de que el código está abierto a extensión pero cerrado a modificación.</a:t>
            </a:r>
            <a:b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Mantenimiento simple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: Se puede el comportamiento de notificación sin afectar la lógica de turnos o interfaz.</a:t>
            </a:r>
            <a:endParaRPr sz="1200"/>
          </a:p>
        </p:txBody>
      </p:sp>
      <p:cxnSp>
        <p:nvCxnSpPr>
          <p:cNvPr id="170" name="Google Shape;170;p24"/>
          <p:cNvCxnSpPr/>
          <p:nvPr/>
        </p:nvCxnSpPr>
        <p:spPr>
          <a:xfrm flipH="1" rot="10800000">
            <a:off x="171125" y="2928925"/>
            <a:ext cx="8426700" cy="210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1" name="Google Shape;171;p24" title="imagen_gestion_turnos.jf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12800" cy="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1424700" y="114050"/>
            <a:ext cx="655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>
                <a:latin typeface="Comfortaa"/>
                <a:ea typeface="Comfortaa"/>
                <a:cs typeface="Comfortaa"/>
                <a:sym typeface="Comfortaa"/>
              </a:rPr>
              <a:t>Uso de Strategy en código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5050750" y="1152475"/>
            <a:ext cx="3343200" cy="16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</a:rPr>
              <a:t>Decorador </a:t>
            </a:r>
            <a:r>
              <a:rPr b="1"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@abstractmethod</a:t>
            </a:r>
            <a:endParaRPr b="1"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</a:rPr>
              <a:t>Se usa para </a:t>
            </a:r>
            <a:r>
              <a:rPr b="1" lang="es-419" sz="1200">
                <a:solidFill>
                  <a:schemeClr val="dk1"/>
                </a:solidFill>
              </a:rPr>
              <a:t>marcar un método como obligatorio</a:t>
            </a:r>
            <a:r>
              <a:rPr lang="es-419" sz="1200">
                <a:solidFill>
                  <a:schemeClr val="dk1"/>
                </a:solidFill>
              </a:rPr>
              <a:t> en cualquier clase hija.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</a:rPr>
              <a:t>Esto quiere decir: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-419" sz="1200">
                <a:solidFill>
                  <a:schemeClr val="dk1"/>
                </a:solidFill>
              </a:rPr>
              <a:t>La clase que lo define (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Notificador</a:t>
            </a:r>
            <a:r>
              <a:rPr lang="es-419" sz="1200">
                <a:solidFill>
                  <a:schemeClr val="dk1"/>
                </a:solidFill>
              </a:rPr>
              <a:t>) </a:t>
            </a:r>
            <a:r>
              <a:rPr b="1" lang="es-419" sz="1200">
                <a:solidFill>
                  <a:schemeClr val="dk1"/>
                </a:solidFill>
              </a:rPr>
              <a:t>no puede ser instanciada directamente</a:t>
            </a:r>
            <a:r>
              <a:rPr lang="es-419" sz="1200">
                <a:solidFill>
                  <a:schemeClr val="dk1"/>
                </a:solidFill>
              </a:rPr>
              <a:t>.</a:t>
            </a:r>
            <a:br>
              <a:rPr lang="es-419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-419" sz="1200">
                <a:solidFill>
                  <a:schemeClr val="dk1"/>
                </a:solidFill>
              </a:rPr>
              <a:t>Cualquier clase que herede de 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Notificador</a:t>
            </a:r>
            <a:r>
              <a:rPr lang="es-419" sz="1200">
                <a:solidFill>
                  <a:schemeClr val="dk1"/>
                </a:solidFill>
              </a:rPr>
              <a:t> </a:t>
            </a:r>
            <a:r>
              <a:rPr b="1" lang="es-419" sz="1200">
                <a:solidFill>
                  <a:schemeClr val="dk1"/>
                </a:solidFill>
              </a:rPr>
              <a:t>debe implementar</a:t>
            </a:r>
            <a:r>
              <a:rPr lang="es-419" sz="1200">
                <a:solidFill>
                  <a:schemeClr val="dk1"/>
                </a:solidFill>
              </a:rPr>
              <a:t> el método 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notificar()</a:t>
            </a:r>
            <a:r>
              <a:rPr lang="es-419" sz="1200">
                <a:solidFill>
                  <a:schemeClr val="dk1"/>
                </a:solidFill>
              </a:rPr>
              <a:t>.</a:t>
            </a:r>
            <a:br>
              <a:rPr lang="es-419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</a:rPr>
              <a:t>Este decorador forma parte del módulo 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abc</a:t>
            </a:r>
            <a:r>
              <a:rPr lang="es-419" sz="1200">
                <a:solidFill>
                  <a:schemeClr val="dk1"/>
                </a:solidFill>
              </a:rPr>
              <a:t> (Abstract Base Classes).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</p:txBody>
      </p:sp>
      <p:cxnSp>
        <p:nvCxnSpPr>
          <p:cNvPr id="178" name="Google Shape;178;p25"/>
          <p:cNvCxnSpPr/>
          <p:nvPr/>
        </p:nvCxnSpPr>
        <p:spPr>
          <a:xfrm flipH="1" rot="10800000">
            <a:off x="1470700" y="777200"/>
            <a:ext cx="6813000" cy="126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9" name="Google Shape;179;p25" title="Captura de pantalla (2935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35850"/>
            <a:ext cx="4313524" cy="2442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5" title="imagen_gestion_turnos.jf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712800" cy="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/>
          <p:nvPr>
            <p:ph type="title"/>
          </p:nvPr>
        </p:nvSpPr>
        <p:spPr>
          <a:xfrm>
            <a:off x="712800" y="394975"/>
            <a:ext cx="474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latin typeface="Comfortaa"/>
                <a:ea typeface="Comfortaa"/>
                <a:cs typeface="Comfortaa"/>
                <a:sym typeface="Comfortaa"/>
              </a:rPr>
              <a:t>Archivo principal: App.py</a:t>
            </a:r>
            <a:endParaRPr/>
          </a:p>
        </p:txBody>
      </p:sp>
      <p:sp>
        <p:nvSpPr>
          <p:cNvPr id="186" name="Google Shape;186;p26"/>
          <p:cNvSpPr txBox="1"/>
          <p:nvPr>
            <p:ph idx="1" type="body"/>
          </p:nvPr>
        </p:nvSpPr>
        <p:spPr>
          <a:xfrm>
            <a:off x="5576750" y="728250"/>
            <a:ext cx="3391200" cy="3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Ejemplo de código</a:t>
            </a:r>
            <a:endParaRPr sz="2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fortaa"/>
              <a:buChar char="-"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Observación: </a:t>
            </a:r>
            <a:endParaRPr sz="2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El haber trabajado con un programa modulado y con el patrón de diseño permitió tener un archivo principal </a:t>
            </a: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más</a:t>
            </a: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legible y fácil de utilizar</a:t>
            </a:r>
            <a:endParaRPr sz="2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187" name="Google Shape;187;p26"/>
          <p:cNvCxnSpPr/>
          <p:nvPr/>
        </p:nvCxnSpPr>
        <p:spPr>
          <a:xfrm flipH="1" rot="10800000">
            <a:off x="712800" y="877150"/>
            <a:ext cx="4747800" cy="11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26"/>
          <p:cNvCxnSpPr/>
          <p:nvPr/>
        </p:nvCxnSpPr>
        <p:spPr>
          <a:xfrm>
            <a:off x="5576750" y="1114600"/>
            <a:ext cx="27132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9" name="Google Shape;189;p26" title="Captura de pantalla (294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025" y="1509950"/>
            <a:ext cx="4848850" cy="27025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p26"/>
          <p:cNvCxnSpPr/>
          <p:nvPr/>
        </p:nvCxnSpPr>
        <p:spPr>
          <a:xfrm>
            <a:off x="5882000" y="1657200"/>
            <a:ext cx="2102700" cy="228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1" name="Google Shape;191;p26" title="imagen_gestion_turnos.jf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712800" cy="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title"/>
          </p:nvPr>
        </p:nvSpPr>
        <p:spPr>
          <a:xfrm>
            <a:off x="2156713" y="388525"/>
            <a:ext cx="483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latin typeface="Comfortaa"/>
                <a:ea typeface="Comfortaa"/>
                <a:cs typeface="Comfortaa"/>
                <a:sym typeface="Comfortaa"/>
              </a:rPr>
              <a:t>Ejemplo de uso de la App</a:t>
            </a:r>
            <a:endParaRPr/>
          </a:p>
        </p:txBody>
      </p:sp>
      <p:pic>
        <p:nvPicPr>
          <p:cNvPr id="197" name="Google Shape;197;p27" title="Captura de pantalla (2937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413" y="1113600"/>
            <a:ext cx="7239185" cy="38209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8" name="Google Shape;198;p27"/>
          <p:cNvCxnSpPr/>
          <p:nvPr/>
        </p:nvCxnSpPr>
        <p:spPr>
          <a:xfrm>
            <a:off x="1987163" y="889675"/>
            <a:ext cx="48306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9" name="Google Shape;199;p27" title="imagen_gestion_turnos.jf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712800" cy="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1789200" y="490225"/>
            <a:ext cx="556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latin typeface="Comfortaa"/>
                <a:ea typeface="Comfortaa"/>
                <a:cs typeface="Comfortaa"/>
                <a:sym typeface="Comfortaa"/>
              </a:rPr>
              <a:t>Muestra de datos en un excel</a:t>
            </a:r>
            <a:endParaRPr/>
          </a:p>
        </p:txBody>
      </p:sp>
      <p:pic>
        <p:nvPicPr>
          <p:cNvPr id="205" name="Google Shape;205;p28" title="Captura de pantalla (2942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525" y="1339675"/>
            <a:ext cx="7600950" cy="3133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6" name="Google Shape;206;p28"/>
          <p:cNvCxnSpPr/>
          <p:nvPr/>
        </p:nvCxnSpPr>
        <p:spPr>
          <a:xfrm>
            <a:off x="1743975" y="991375"/>
            <a:ext cx="55656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7" name="Google Shape;207;p28" title="imagen_gestion_turnos.jf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712800" cy="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9" title="Sin título-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30" title="Sin título-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31" title="Sin título-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5412"/>
            <a:ext cx="9144003" cy="5214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825" y="-77725"/>
            <a:ext cx="9211648" cy="543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1237525" y="264325"/>
            <a:ext cx="72174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>
                <a:latin typeface="Comfortaa"/>
                <a:ea typeface="Comfortaa"/>
                <a:cs typeface="Comfortaa"/>
                <a:sym typeface="Comfortaa"/>
              </a:rPr>
              <a:t>Organización del proyecto</a:t>
            </a:r>
            <a:endParaRPr sz="4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1777050" y="1410325"/>
            <a:ext cx="5589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419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Estructura del Proyecto</a:t>
            </a:r>
            <a:endParaRPr b="1" i="1" u="sng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84" name="Google Shape;84;p17"/>
          <p:cNvCxnSpPr/>
          <p:nvPr/>
        </p:nvCxnSpPr>
        <p:spPr>
          <a:xfrm flipH="1" rot="10800000">
            <a:off x="1139100" y="1056925"/>
            <a:ext cx="6865800" cy="10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7"/>
          <p:cNvSpPr txBox="1"/>
          <p:nvPr/>
        </p:nvSpPr>
        <p:spPr>
          <a:xfrm>
            <a:off x="489175" y="2202925"/>
            <a:ext cx="7488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Char char="-"/>
            </a:pPr>
            <a:r>
              <a:rPr i="1" lang="es-419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Modular</a:t>
            </a:r>
            <a:endParaRPr i="1"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406400" lvl="0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Char char="-"/>
            </a:pPr>
            <a:r>
              <a:rPr i="1" lang="es-419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Orientado a Objetos</a:t>
            </a:r>
            <a:endParaRPr i="1"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406400" lvl="0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Char char="-"/>
            </a:pPr>
            <a:r>
              <a:rPr i="1" lang="es-419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Patrón de diseño Strategy</a:t>
            </a:r>
            <a:endParaRPr i="1"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6" name="Google Shape;86;p17" title="imagen_gestion_turnos.jf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92600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791000" y="307975"/>
            <a:ext cx="3036300" cy="16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>
                <a:latin typeface="Comfortaa"/>
                <a:ea typeface="Comfortaa"/>
                <a:cs typeface="Comfortaa"/>
                <a:sym typeface="Comfortaa"/>
              </a:rPr>
              <a:t>Modelado </a:t>
            </a:r>
            <a:endParaRPr sz="4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>
                <a:latin typeface="Comfortaa"/>
                <a:ea typeface="Comfortaa"/>
                <a:cs typeface="Comfortaa"/>
                <a:sym typeface="Comfortaa"/>
              </a:rPr>
              <a:t>de datos 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6174300" y="0"/>
            <a:ext cx="2510400" cy="7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4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Diagrama</a:t>
            </a:r>
            <a:endParaRPr sz="4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3" name="Google Shape;93;p18" title="diagrama_de_modulos_gestion_turno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0" y="712800"/>
            <a:ext cx="3429000" cy="4430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8"/>
          <p:cNvCxnSpPr/>
          <p:nvPr/>
        </p:nvCxnSpPr>
        <p:spPr>
          <a:xfrm flipH="1" rot="10800000">
            <a:off x="6031575" y="617975"/>
            <a:ext cx="2763300" cy="10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8"/>
          <p:cNvCxnSpPr/>
          <p:nvPr/>
        </p:nvCxnSpPr>
        <p:spPr>
          <a:xfrm>
            <a:off x="791000" y="974525"/>
            <a:ext cx="2825400" cy="21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8"/>
          <p:cNvCxnSpPr/>
          <p:nvPr/>
        </p:nvCxnSpPr>
        <p:spPr>
          <a:xfrm flipH="1" rot="10800000">
            <a:off x="895350" y="1641050"/>
            <a:ext cx="2299200" cy="210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8"/>
          <p:cNvSpPr txBox="1"/>
          <p:nvPr/>
        </p:nvSpPr>
        <p:spPr>
          <a:xfrm>
            <a:off x="791000" y="1788725"/>
            <a:ext cx="39024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Estas clases</a:t>
            </a:r>
            <a:r>
              <a:rPr i="1" lang="es-419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i="1" lang="es-419" sz="2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permiten representar los datos de forma clara y estructurada. El sistema usa composición para unir cliente y servicio en cada turno</a:t>
            </a:r>
            <a:endParaRPr sz="2200"/>
          </a:p>
        </p:txBody>
      </p:sp>
      <p:pic>
        <p:nvPicPr>
          <p:cNvPr id="98" name="Google Shape;98;p18" title="imagen_gestion_turnos.jf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712800" cy="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712800" y="70050"/>
            <a:ext cx="430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>
                <a:latin typeface="Comfortaa"/>
                <a:ea typeface="Comfortaa"/>
                <a:cs typeface="Comfortaa"/>
                <a:sym typeface="Comfortaa"/>
              </a:rPr>
              <a:t>Modelo / Lógica : 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4901600" y="146950"/>
            <a:ext cx="42423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Clases base que gestionan la lógica del programa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05" name="Google Shape;105;p19"/>
          <p:cNvCxnSpPr/>
          <p:nvPr/>
        </p:nvCxnSpPr>
        <p:spPr>
          <a:xfrm>
            <a:off x="618875" y="712800"/>
            <a:ext cx="4176600" cy="10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6" name="Google Shape;106;p19" title="Captura de pantalla (2932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60825"/>
            <a:ext cx="3426925" cy="178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919057" y="1560925"/>
            <a:ext cx="1588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cliente.py</a:t>
            </a:r>
            <a:endParaRPr sz="2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108" name="Google Shape;108;p19"/>
          <p:cNvCxnSpPr/>
          <p:nvPr/>
        </p:nvCxnSpPr>
        <p:spPr>
          <a:xfrm flipH="1">
            <a:off x="3205100" y="1704250"/>
            <a:ext cx="10500" cy="3248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9"/>
          <p:cNvCxnSpPr/>
          <p:nvPr/>
        </p:nvCxnSpPr>
        <p:spPr>
          <a:xfrm flipH="1" rot="10800000">
            <a:off x="125425" y="2073425"/>
            <a:ext cx="8848800" cy="10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19"/>
          <p:cNvSpPr txBox="1"/>
          <p:nvPr/>
        </p:nvSpPr>
        <p:spPr>
          <a:xfrm>
            <a:off x="3833850" y="1560925"/>
            <a:ext cx="1588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servici</a:t>
            </a: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o.py</a:t>
            </a:r>
            <a:endParaRPr/>
          </a:p>
        </p:txBody>
      </p:sp>
      <p:cxnSp>
        <p:nvCxnSpPr>
          <p:cNvPr id="111" name="Google Shape;111;p19"/>
          <p:cNvCxnSpPr/>
          <p:nvPr/>
        </p:nvCxnSpPr>
        <p:spPr>
          <a:xfrm flipH="1">
            <a:off x="6040888" y="1704238"/>
            <a:ext cx="10500" cy="3248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9"/>
          <p:cNvSpPr txBox="1"/>
          <p:nvPr/>
        </p:nvSpPr>
        <p:spPr>
          <a:xfrm>
            <a:off x="6965550" y="1560925"/>
            <a:ext cx="1588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turno</a:t>
            </a: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.py</a:t>
            </a:r>
            <a:endParaRPr/>
          </a:p>
        </p:txBody>
      </p:sp>
      <p:pic>
        <p:nvPicPr>
          <p:cNvPr id="113" name="Google Shape;113;p19" title="Captura de pantalla (2933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8525" y="2360825"/>
            <a:ext cx="2666950" cy="1362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 title="Captura de pantalla (2934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6463" y="2360821"/>
            <a:ext cx="2666975" cy="1343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 title="imagen_gestion_turnos.jfif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712800" cy="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1614000" y="377200"/>
            <a:ext cx="59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>
                <a:latin typeface="Comfortaa"/>
                <a:ea typeface="Comfortaa"/>
                <a:cs typeface="Comfortaa"/>
                <a:sym typeface="Comfortaa"/>
              </a:rPr>
              <a:t>Gestor</a:t>
            </a:r>
            <a:r>
              <a:rPr lang="es-419" sz="4000">
                <a:latin typeface="Comfortaa"/>
                <a:ea typeface="Comfortaa"/>
                <a:cs typeface="Comfortaa"/>
                <a:sym typeface="Comfortaa"/>
              </a:rPr>
              <a:t> : Valida los datos</a:t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2670450" y="1333350"/>
            <a:ext cx="276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Muestra del </a:t>
            </a: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código</a:t>
            </a:r>
            <a:endParaRPr/>
          </a:p>
        </p:txBody>
      </p:sp>
      <p:pic>
        <p:nvPicPr>
          <p:cNvPr id="122" name="Google Shape;122;p20" title="Captura de pantalla (2938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9738" y="2113400"/>
            <a:ext cx="4724525" cy="30300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20"/>
          <p:cNvCxnSpPr/>
          <p:nvPr/>
        </p:nvCxnSpPr>
        <p:spPr>
          <a:xfrm>
            <a:off x="1468963" y="949900"/>
            <a:ext cx="6206100" cy="22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20"/>
          <p:cNvCxnSpPr/>
          <p:nvPr/>
        </p:nvCxnSpPr>
        <p:spPr>
          <a:xfrm flipH="1" rot="10800000">
            <a:off x="2621450" y="1736275"/>
            <a:ext cx="2961900" cy="11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5" name="Google Shape;125;p20" title="imagen_gestion_turnos.jf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712800" cy="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1219650" y="298100"/>
            <a:ext cx="670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>
                <a:latin typeface="Comfortaa"/>
                <a:ea typeface="Comfortaa"/>
                <a:cs typeface="Comfortaa"/>
                <a:sym typeface="Comfortaa"/>
              </a:rPr>
              <a:t>Interfaz: Diseño de la app</a:t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032700" y="1276825"/>
            <a:ext cx="30786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Muestra del código</a:t>
            </a:r>
            <a:endParaRPr/>
          </a:p>
        </p:txBody>
      </p:sp>
      <p:cxnSp>
        <p:nvCxnSpPr>
          <p:cNvPr id="132" name="Google Shape;132;p21"/>
          <p:cNvCxnSpPr/>
          <p:nvPr/>
        </p:nvCxnSpPr>
        <p:spPr>
          <a:xfrm flipH="1" rot="10800000">
            <a:off x="2824950" y="1679750"/>
            <a:ext cx="3176700" cy="11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1"/>
          <p:cNvCxnSpPr/>
          <p:nvPr/>
        </p:nvCxnSpPr>
        <p:spPr>
          <a:xfrm>
            <a:off x="1253650" y="911150"/>
            <a:ext cx="6319200" cy="11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4" name="Google Shape;134;p21" title="Captura de pantalla (2939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0675" y="2081100"/>
            <a:ext cx="5762625" cy="297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 title="imagen_gestion_turnos.jf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712800" cy="7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